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273" r:id="rId3"/>
    <p:sldId id="258" r:id="rId4"/>
    <p:sldId id="259" r:id="rId5"/>
    <p:sldId id="260" r:id="rId6"/>
    <p:sldId id="274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75" r:id="rId21"/>
    <p:sldId id="276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607434-B5F2-4011-A0C2-29CBAD326D2C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40AB29-DE50-4DFC-B226-E32C53493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16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Пётр Васільевіч Жукоўскі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e-BY" sz="2600" dirty="0" smtClean="0"/>
              <a:t>	</a:t>
            </a:r>
            <a:r>
              <a:rPr lang="be-BY" sz="2600" dirty="0" smtClean="0">
                <a:solidFill>
                  <a:schemeClr val="bg1"/>
                </a:solidFill>
              </a:rPr>
              <a:t>З </a:t>
            </a:r>
            <a:r>
              <a:rPr lang="be-BY" sz="2600" dirty="0" smtClean="0">
                <a:solidFill>
                  <a:schemeClr val="bg1"/>
                </a:solidFill>
              </a:rPr>
              <a:t>мая </a:t>
            </a:r>
            <a:r>
              <a:rPr lang="be-BY" sz="2600" dirty="0" smtClean="0">
                <a:solidFill>
                  <a:schemeClr val="bg1"/>
                </a:solidFill>
              </a:rPr>
              <a:t>1942 г</a:t>
            </a:r>
            <a:r>
              <a:rPr lang="be-BY" sz="2600" dirty="0" smtClean="0">
                <a:solidFill>
                  <a:schemeClr val="bg1"/>
                </a:solidFill>
              </a:rPr>
              <a:t>. Петр з’яўляўся членам Баранавіцкага акружнога антыфашысцкага камітэта, быў упаўнаважаным па Васілішкаўскаму раену. У канцы мая </a:t>
            </a:r>
            <a:r>
              <a:rPr lang="be-BY" sz="2600" dirty="0" smtClean="0">
                <a:solidFill>
                  <a:schemeClr val="bg1"/>
                </a:solidFill>
              </a:rPr>
              <a:t>1942 г</a:t>
            </a:r>
            <a:r>
              <a:rPr lang="be-BY" sz="2600" dirty="0" smtClean="0">
                <a:solidFill>
                  <a:schemeClr val="bg1"/>
                </a:solidFill>
              </a:rPr>
              <a:t>. прыйшоў у партызанскі атрад імя Ленінскага камсамола. Выконваючы чарговае заданне, Жукоўскі з таварышамі нарваўся на засаду і загінуў у баі. </a:t>
            </a:r>
            <a:endParaRPr lang="be-BY" sz="26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2600" dirty="0">
                <a:solidFill>
                  <a:schemeClr val="bg1"/>
                </a:solidFill>
              </a:rPr>
              <a:t>	</a:t>
            </a:r>
            <a:r>
              <a:rPr lang="be-BY" sz="2600" dirty="0" smtClean="0">
                <a:solidFill>
                  <a:schemeClr val="bg1"/>
                </a:solidFill>
              </a:rPr>
              <a:t>Пахаваны </a:t>
            </a:r>
            <a:r>
              <a:rPr lang="be-BY" sz="2600" dirty="0" smtClean="0">
                <a:solidFill>
                  <a:schemeClr val="bg1"/>
                </a:solidFill>
              </a:rPr>
              <a:t>ў брацкай магіле ў Астрыне, разам з Мікалаем Слатвінскім і сябрамі</a:t>
            </a:r>
            <a:r>
              <a:rPr lang="be-BY" sz="2600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Вуліца Жукоўскага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Новая папка (2)\P7171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02264" cy="4803019"/>
          </a:xfrm>
          <a:prstGeom prst="rect">
            <a:avLst/>
          </a:prstGeom>
          <a:noFill/>
        </p:spPr>
      </p:pic>
      <p:pic>
        <p:nvPicPr>
          <p:cNvPr id="3076" name="Picture 4" descr="D:\Новая папка (2)\P7171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Антон</a:t>
            </a:r>
            <a:r>
              <a:rPr lang="be-BY" sz="4800" dirty="0" smtClean="0">
                <a:solidFill>
                  <a:srgbClr val="C00000"/>
                </a:solidFill>
              </a:rPr>
              <a:t> </a:t>
            </a:r>
            <a:r>
              <a:rPr lang="be-BY" sz="4400" dirty="0" smtClean="0">
                <a:solidFill>
                  <a:srgbClr val="C00000"/>
                </a:solidFill>
              </a:rPr>
              <a:t>Станкевіч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just">
              <a:buNone/>
            </a:pPr>
            <a:r>
              <a:rPr lang="be-BY" dirty="0" smtClean="0">
                <a:solidFill>
                  <a:schemeClr val="bg1"/>
                </a:solidFill>
              </a:rPr>
              <a:t>нарадзіўся </a:t>
            </a:r>
            <a:r>
              <a:rPr lang="be-BY" dirty="0">
                <a:solidFill>
                  <a:schemeClr val="bg1"/>
                </a:solidFill>
              </a:rPr>
              <a:t>ў </a:t>
            </a:r>
            <a:r>
              <a:rPr lang="be-BY" dirty="0" smtClean="0">
                <a:solidFill>
                  <a:schemeClr val="bg1"/>
                </a:solidFill>
              </a:rPr>
              <a:t>1916 г</a:t>
            </a:r>
            <a:r>
              <a:rPr lang="be-BY" dirty="0">
                <a:solidFill>
                  <a:schemeClr val="bg1"/>
                </a:solidFill>
              </a:rPr>
              <a:t>. у в.Любча пад Барысавам. У весцы скончыў сямігодку. У 1933г. уступіў у камсамол. Падчас службы ў радах Чырвонай арміі скончыў тэхнічныя курсы. З </a:t>
            </a:r>
            <a:r>
              <a:rPr lang="be-BY" dirty="0" smtClean="0">
                <a:solidFill>
                  <a:schemeClr val="bg1"/>
                </a:solidFill>
              </a:rPr>
              <a:t>1936 г</a:t>
            </a:r>
            <a:r>
              <a:rPr lang="be-BY" dirty="0">
                <a:solidFill>
                  <a:schemeClr val="bg1"/>
                </a:solidFill>
              </a:rPr>
              <a:t>. член КПСС. У 1939-1941гг. працаваў у Скідзелі сакратаром райвыканкама. Пад час акупацыі Скідзеля разам з сям’ёй эвакуіраваўся ў Любчу.  Штаб партызанскага руху БССР накіраваў Антона Васільевіча камандуючым узвода ў Захаднюю Беларусь для арганізацыі партызанскага руху. Асноўнай прычынай важнага загаду была даваенная праца ў гэтых мясцінах.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1824069"/>
            <a:ext cx="3139440" cy="407822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Антон Васільевіч Станкевіч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be-BY" dirty="0" smtClean="0"/>
              <a:t>	</a:t>
            </a:r>
            <a:r>
              <a:rPr lang="be-BY" dirty="0" smtClean="0">
                <a:solidFill>
                  <a:schemeClr val="bg1"/>
                </a:solidFill>
              </a:rPr>
              <a:t>У </a:t>
            </a:r>
            <a:r>
              <a:rPr lang="be-BY" dirty="0">
                <a:solidFill>
                  <a:schemeClr val="bg1"/>
                </a:solidFill>
              </a:rPr>
              <a:t>выніку актыўнай дзейнасці партызана, Станкевіч стаў важнай персонай для фашыстаў. Нямецкае камандаванне за галаву жывога Станкевіча давала </a:t>
            </a:r>
            <a:r>
              <a:rPr lang="be-BY" dirty="0" smtClean="0">
                <a:solidFill>
                  <a:schemeClr val="bg1"/>
                </a:solidFill>
              </a:rPr>
              <a:t>40 тыс</a:t>
            </a:r>
            <a:r>
              <a:rPr lang="be-BY" dirty="0">
                <a:solidFill>
                  <a:schemeClr val="bg1"/>
                </a:solidFill>
              </a:rPr>
              <a:t>. марак або 20тыс. марак за мертвага. </a:t>
            </a:r>
            <a:endParaRPr lang="ru-RU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dirty="0" smtClean="0">
                <a:solidFill>
                  <a:schemeClr val="bg1"/>
                </a:solidFill>
              </a:rPr>
              <a:t>	Паводле </a:t>
            </a:r>
            <a:r>
              <a:rPr lang="be-BY" dirty="0" smtClean="0">
                <a:solidFill>
                  <a:schemeClr val="bg1"/>
                </a:solidFill>
              </a:rPr>
              <a:t>ўспамінаў сакратара падпольнага Васілішкаўскага райкама КП(б)Б і аднаго з камандзіраў партызанскай брыгады імя Ленінскага камсамола А.Патапава, з </a:t>
            </a:r>
            <a:r>
              <a:rPr lang="be-BY" dirty="0" smtClean="0">
                <a:solidFill>
                  <a:schemeClr val="bg1"/>
                </a:solidFill>
              </a:rPr>
              <a:t>1 снежня 1943 г</a:t>
            </a:r>
            <a:r>
              <a:rPr lang="be-BY" dirty="0" smtClean="0">
                <a:solidFill>
                  <a:schemeClr val="bg1"/>
                </a:solidFill>
              </a:rPr>
              <a:t>. па 1 сакавіка 1944г. у брыгадзе адбылося каля 10 сутычак з байцамі Арміі Краевай. Канчаткова разбурыў надзеі на нейкае супрацоўніцтва “белых і “чырвоных” бой 15 лютага каля Вялікіх Бярозаўцаў. </a:t>
            </a:r>
            <a:endParaRPr lang="be-BY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dirty="0">
                <a:solidFill>
                  <a:schemeClr val="bg1"/>
                </a:solidFill>
              </a:rPr>
              <a:t>	</a:t>
            </a:r>
            <a:r>
              <a:rPr lang="be-BY" dirty="0" smtClean="0">
                <a:solidFill>
                  <a:schemeClr val="bg1"/>
                </a:solidFill>
              </a:rPr>
              <a:t>Паводле </a:t>
            </a:r>
            <a:r>
              <a:rPr lang="be-BY" dirty="0" smtClean="0">
                <a:solidFill>
                  <a:schemeClr val="bg1"/>
                </a:solidFill>
              </a:rPr>
              <a:t>савецкіх дадзеных ў гэты дзень атрад АК колькасцю каля 150 чалавек атакаваў на хутары каля Вялікіх Бярэзаўцаў камандзіра брыгады імя Ленінскага камсамолу А.В</a:t>
            </a:r>
            <a:r>
              <a:rPr lang="be-BY" dirty="0" smtClean="0">
                <a:solidFill>
                  <a:schemeClr val="bg1"/>
                </a:solidFill>
              </a:rPr>
              <a:t>. Станкевіча </a:t>
            </a:r>
            <a:r>
              <a:rPr lang="be-BY" dirty="0" smtClean="0">
                <a:solidFill>
                  <a:schemeClr val="bg1"/>
                </a:solidFill>
              </a:rPr>
              <a:t>з сябрамі, якія вярталіся з разведкі з-пад Шчучына. У баі загінуў партызанскі камандзір Станкевіч, яго ад’ютант Лазар Кац і некалькі байцоў аховы. </a:t>
            </a:r>
            <a:endParaRPr lang="be-BY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dirty="0">
                <a:solidFill>
                  <a:schemeClr val="bg1"/>
                </a:solidFill>
              </a:rPr>
              <a:t>	</a:t>
            </a:r>
            <a:r>
              <a:rPr lang="be-BY" dirty="0" smtClean="0">
                <a:solidFill>
                  <a:schemeClr val="bg1"/>
                </a:solidFill>
              </a:rPr>
              <a:t>Пахаваны </a:t>
            </a:r>
            <a:r>
              <a:rPr lang="be-BY" dirty="0" smtClean="0">
                <a:solidFill>
                  <a:schemeClr val="bg1"/>
                </a:solidFill>
              </a:rPr>
              <a:t>ў брацкай магіле ў цэнтры пасёлка.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Помнік на брацкай магіле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177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556792"/>
            <a:ext cx="322610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800" dirty="0" smtClean="0">
                <a:solidFill>
                  <a:srgbClr val="C00000"/>
                </a:solidFill>
              </a:rPr>
              <a:t>Марыя Рыгораўна Станкевіч (у цэнтры) </a:t>
            </a:r>
            <a:r>
              <a:rPr lang="be-BY" sz="2800" dirty="0" smtClean="0">
                <a:solidFill>
                  <a:srgbClr val="C00000"/>
                </a:solidFill>
              </a:rPr>
              <a:t/>
            </a:r>
            <a:br>
              <a:rPr lang="be-BY" sz="2800" dirty="0" smtClean="0">
                <a:solidFill>
                  <a:srgbClr val="C00000"/>
                </a:solidFill>
              </a:rPr>
            </a:br>
            <a:r>
              <a:rPr lang="be-BY" sz="2800" dirty="0" smtClean="0">
                <a:solidFill>
                  <a:srgbClr val="C00000"/>
                </a:solidFill>
              </a:rPr>
              <a:t>з </a:t>
            </a:r>
            <a:r>
              <a:rPr lang="be-BY" sz="2800" dirty="0" smtClean="0">
                <a:solidFill>
                  <a:srgbClr val="C00000"/>
                </a:solidFill>
              </a:rPr>
              <a:t>дачкой (побач) на магіле мужа (фотаздымак  сярэдзіны 70-х гадоў)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0" y="1927662"/>
            <a:ext cx="5364000" cy="40536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Вуліца Станкевіча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D:\Новая папка (2)\P7171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394472" cy="4525963"/>
          </a:xfrm>
          <a:prstGeom prst="rect">
            <a:avLst/>
          </a:prstGeom>
          <a:noFill/>
        </p:spPr>
      </p:pic>
      <p:pic>
        <p:nvPicPr>
          <p:cNvPr id="4101" name="Picture 5" descr="D:\Новая папка (2)\P717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414" y="836712"/>
            <a:ext cx="3428868" cy="4572032"/>
          </a:xfrm>
          <a:prstGeom prst="rect">
            <a:avLst/>
          </a:prstGeom>
          <a:noFill/>
        </p:spPr>
      </p:pic>
      <p:pic>
        <p:nvPicPr>
          <p:cNvPr id="4099" name="Picture 3" descr="D:\Новая папка (2)\P7171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4764020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Міхаіл Міхалёў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just">
              <a:buNone/>
            </a:pPr>
            <a:r>
              <a:rPr lang="be-BY" sz="2800" dirty="0">
                <a:solidFill>
                  <a:schemeClr val="bg1"/>
                </a:solidFill>
              </a:rPr>
              <a:t>нарадзіўся </a:t>
            </a:r>
            <a:r>
              <a:rPr lang="be-BY" sz="2800" dirty="0" smtClean="0">
                <a:solidFill>
                  <a:schemeClr val="bg1"/>
                </a:solidFill>
              </a:rPr>
              <a:t>21.08.1921 г</a:t>
            </a:r>
            <a:r>
              <a:rPr lang="be-BY" sz="2800" dirty="0">
                <a:solidFill>
                  <a:schemeClr val="bg1"/>
                </a:solidFill>
              </a:rPr>
              <a:t>. у в.Слугавішчава Мажайскага раёна Маскоўскай вобласці ў сялянскай сям’і. У 1939 годзе скончыў сярэднюю школу і паступіў у Маскоўскі станкабудаўнічы інстытут. У войску з 1939 года, камандзір стралковага ўзвода. З верасня 1943 года – партызан, камісар атрада імя Р.І.Катоўскага брыгады імя Ленінскага Камсамола. Пасля вайны працаваў сакратаром, а са жніўня 1945г. намеснікам старшыні Васілішкаўскага райвыканкама. Карыстаўся вялікім аўтарытэтам сярод насельніцтва. Быў простым, сціплым і мужным чалавекам.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232912" cy="4464496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Міхаіл Васільевіч Міхалёў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e-BY" dirty="0" smtClean="0"/>
              <a:t>         </a:t>
            </a:r>
            <a:endParaRPr lang="ru-RU" sz="3600" dirty="0" smtClean="0"/>
          </a:p>
          <a:p>
            <a:pPr algn="just">
              <a:buNone/>
            </a:pPr>
            <a:r>
              <a:rPr lang="be-BY" sz="3600" dirty="0" smtClean="0">
                <a:solidFill>
                  <a:schemeClr val="bg1"/>
                </a:solidFill>
              </a:rPr>
              <a:t>	4 лютага 1948 года ён праводзіў сход, на якім вырашалася пытанне арганізацыі калгаса ў в.Матылі. Пасля сходу ў хаце аднаго з вяскоўцаў яны адпачывалі і гаварылі аб будучыні. Вакно было адчынена, завешана фіранкай. Міхаіл Васільевіч сядзеў якраз каля вакна. Прагучаў стрэл. Забіты Міхалёў упаў, яму трапілі ў вісок. Стрэл быў смяротны. Арганізаваныя пошукі забойцы нічога не далі. Але усе гаварылі аб тым, што без здрадніка не абышлося. Толькі хто быў той здраднік, так і не даведаліся. Яму было 27 гадоў. Пахаваны Міхаіл Васільевіч на Астрынскіх могілках, У 1951 годзе на магіле быў пастаўлены абеліск.  Цяпер адна з вуліц пасёлка носіць яго імя. 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Працяг </a:t>
            </a:r>
            <a:r>
              <a:rPr lang="be-BY" sz="4400" dirty="0" smtClean="0">
                <a:solidFill>
                  <a:srgbClr val="C00000"/>
                </a:solidFill>
              </a:rPr>
              <a:t>гісторыі…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be-BY" sz="3100" dirty="0" smtClean="0">
                <a:solidFill>
                  <a:schemeClr val="bg1"/>
                </a:solidFill>
              </a:rPr>
              <a:t>	Нечакана гісторыя М.В.Міхалёва атрымала працяг у наш час. Пасля яго гібелі ў Астрыне засталася яго маладая ўдава з гадавалай дачушкай. Сялянская дзяўчына з в.Голеўцы была партызанскай сувязной. З цягам часу яна выйшла замуж, нарадзіла дзяцей, але ніколі не забывала сваё першае каханне.  Яна жыла ў Пінску, дачка жыве ў Маскве і зрэдку прыязджае на магілу бацькі. </a:t>
            </a:r>
            <a:endParaRPr lang="be-BY" sz="31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3100" dirty="0">
                <a:solidFill>
                  <a:schemeClr val="bg1"/>
                </a:solidFill>
              </a:rPr>
              <a:t>	</a:t>
            </a:r>
            <a:r>
              <a:rPr lang="be-BY" sz="3100" dirty="0" smtClean="0">
                <a:solidFill>
                  <a:schemeClr val="bg1"/>
                </a:solidFill>
              </a:rPr>
              <a:t>А </a:t>
            </a:r>
            <a:r>
              <a:rPr lang="be-BY" sz="3100" dirty="0" smtClean="0">
                <a:solidFill>
                  <a:schemeClr val="bg1"/>
                </a:solidFill>
              </a:rPr>
              <a:t>ў пачатку </a:t>
            </a:r>
            <a:r>
              <a:rPr lang="be-BY" sz="3100" dirty="0" smtClean="0">
                <a:solidFill>
                  <a:schemeClr val="bg1"/>
                </a:solidFill>
              </a:rPr>
              <a:t>2000 г. Астрыну </a:t>
            </a:r>
            <a:r>
              <a:rPr lang="be-BY" sz="3100" dirty="0" smtClean="0">
                <a:solidFill>
                  <a:schemeClr val="bg1"/>
                </a:solidFill>
              </a:rPr>
              <a:t>ўскалыхнула навіна: Марыя Венедзіктаўна Міхалёва (Якімовіч да замужжа) прыехала ў Астрыну. Хутка сціплы абеліск на праваслаўных могілках замяніў шыкоўны помнік, а дзецям яна наказала пахаваць яе ў Астрыне, побач з яе Мішам. </a:t>
            </a:r>
            <a:endParaRPr lang="be-BY" sz="31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3100" dirty="0">
                <a:solidFill>
                  <a:schemeClr val="bg1"/>
                </a:solidFill>
              </a:rPr>
              <a:t>	</a:t>
            </a:r>
            <a:r>
              <a:rPr lang="be-BY" sz="3100" dirty="0" smtClean="0">
                <a:solidFill>
                  <a:schemeClr val="bg1"/>
                </a:solidFill>
              </a:rPr>
              <a:t>Цяпер </a:t>
            </a:r>
            <a:r>
              <a:rPr lang="be-BY" sz="3100" dirty="0" smtClean="0">
                <a:solidFill>
                  <a:schemeClr val="bg1"/>
                </a:solidFill>
              </a:rPr>
              <a:t>на адной з пліт на магіле з явіўся кранаючы надпіс: “Мілы, я прыйшла да цябе</a:t>
            </a:r>
            <a:r>
              <a:rPr lang="be-BY" sz="3100" dirty="0" smtClean="0">
                <a:solidFill>
                  <a:schemeClr val="bg1"/>
                </a:solidFill>
              </a:rPr>
              <a:t>!”. </a:t>
            </a:r>
            <a:r>
              <a:rPr lang="be-BY" sz="3100" dirty="0" smtClean="0">
                <a:solidFill>
                  <a:schemeClr val="bg1"/>
                </a:solidFill>
              </a:rPr>
              <a:t>А з помніка ўсміхаюцца нам двое маладых, прыгожых, шчаслівых людзей. </a:t>
            </a:r>
            <a:endParaRPr lang="be-BY" sz="31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3100" dirty="0">
                <a:solidFill>
                  <a:schemeClr val="bg1"/>
                </a:solidFill>
              </a:rPr>
              <a:t>	</a:t>
            </a:r>
            <a:r>
              <a:rPr lang="be-BY" sz="3100" dirty="0" smtClean="0">
                <a:solidFill>
                  <a:schemeClr val="bg1"/>
                </a:solidFill>
              </a:rPr>
              <a:t>Яны </a:t>
            </a:r>
            <a:r>
              <a:rPr lang="be-BY" sz="3100" dirty="0" smtClean="0">
                <a:solidFill>
                  <a:schemeClr val="bg1"/>
                </a:solidFill>
              </a:rPr>
              <a:t>разам і цяпер ужо назаўсёды.</a:t>
            </a:r>
            <a:endParaRPr lang="ru-RU" sz="31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400" dirty="0" smtClean="0">
                <a:solidFill>
                  <a:srgbClr val="C00000"/>
                </a:solidFill>
              </a:rPr>
              <a:t>КАРТА ПАСЁЛКА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Loner\Рабочий стол\ДА ВЫЗВАЛЕННЯ\P7251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7160"/>
            <a:ext cx="4038600" cy="4352043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be-BY" sz="1800" dirty="0" smtClean="0">
                <a:solidFill>
                  <a:schemeClr val="bg1"/>
                </a:solidFill>
              </a:rPr>
              <a:t>Карта знаходзіцца ў альбоме  “Вуліцы нашага пасёлка”, які ў свой час падрыхтавалі  </a:t>
            </a:r>
            <a:r>
              <a:rPr lang="be-BY" sz="1800" dirty="0" smtClean="0">
                <a:solidFill>
                  <a:schemeClr val="bg1"/>
                </a:solidFill>
              </a:rPr>
              <a:t>ўдзельнікі аматарскага аб’яднання “Спадчына”</a:t>
            </a:r>
            <a:endParaRPr lang="be-BY" sz="1800" dirty="0" smtClean="0">
              <a:solidFill>
                <a:schemeClr val="bg1"/>
              </a:solidFill>
            </a:endParaRPr>
          </a:p>
          <a:p>
            <a:r>
              <a:rPr lang="be-BY" sz="1800" dirty="0" smtClean="0">
                <a:solidFill>
                  <a:schemeClr val="bg1"/>
                </a:solidFill>
              </a:rPr>
              <a:t>1 – вуліца Слатвінскага</a:t>
            </a:r>
          </a:p>
          <a:p>
            <a:r>
              <a:rPr lang="be-BY" sz="1800" dirty="0" smtClean="0">
                <a:solidFill>
                  <a:schemeClr val="bg1"/>
                </a:solidFill>
              </a:rPr>
              <a:t>2 – вуліца Жукоўскага</a:t>
            </a:r>
          </a:p>
          <a:p>
            <a:r>
              <a:rPr lang="be-BY" sz="1800" dirty="0" smtClean="0">
                <a:solidFill>
                  <a:schemeClr val="bg1"/>
                </a:solidFill>
              </a:rPr>
              <a:t>3 – вуліца вуліца Станкевіча</a:t>
            </a:r>
          </a:p>
          <a:p>
            <a:r>
              <a:rPr lang="be-BY" sz="1800" dirty="0" smtClean="0">
                <a:solidFill>
                  <a:schemeClr val="bg1"/>
                </a:solidFill>
              </a:rPr>
              <a:t>4 – вуліца Міхалёва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Абеліск на магіле </a:t>
            </a:r>
            <a:r>
              <a:rPr lang="be-BY" sz="4400" dirty="0" smtClean="0">
                <a:solidFill>
                  <a:srgbClr val="C00000"/>
                </a:solidFill>
              </a:rPr>
              <a:t/>
            </a:r>
            <a:br>
              <a:rPr lang="be-BY" sz="4400" dirty="0" smtClean="0">
                <a:solidFill>
                  <a:srgbClr val="C00000"/>
                </a:solidFill>
              </a:rPr>
            </a:br>
            <a:r>
              <a:rPr lang="be-BY" sz="4400" dirty="0" smtClean="0">
                <a:solidFill>
                  <a:srgbClr val="C00000"/>
                </a:solidFill>
              </a:rPr>
              <a:t>Міхалёва </a:t>
            </a:r>
            <a:r>
              <a:rPr lang="be-BY" sz="4400" dirty="0" smtClean="0">
                <a:solidFill>
                  <a:srgbClr val="C00000"/>
                </a:solidFill>
              </a:rPr>
              <a:t>М.В.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4" y="1600200"/>
            <a:ext cx="2987671" cy="47085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764704"/>
          </a:xfrm>
        </p:spPr>
        <p:txBody>
          <a:bodyPr>
            <a:noAutofit/>
          </a:bodyPr>
          <a:lstStyle/>
          <a:p>
            <a:pPr algn="ctr"/>
            <a:r>
              <a:rPr lang="be-BY" sz="4400" b="1" dirty="0" smtClean="0">
                <a:solidFill>
                  <a:srgbClr val="C00000"/>
                </a:solidFill>
              </a:rPr>
              <a:t>Дзень </a:t>
            </a:r>
            <a:r>
              <a:rPr lang="be-BY" sz="4400" b="1" dirty="0" smtClean="0">
                <a:solidFill>
                  <a:srgbClr val="C00000"/>
                </a:solidFill>
              </a:rPr>
              <a:t>сягодняшні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878213"/>
            <a:ext cx="9144000" cy="1575123"/>
          </a:xfrm>
        </p:spPr>
        <p:txBody>
          <a:bodyPr>
            <a:normAutofit fontScale="40000" lnSpcReduction="20000"/>
          </a:bodyPr>
          <a:lstStyle/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pPr algn="ctr"/>
            <a:r>
              <a:rPr lang="be-BY" sz="6000" dirty="0" smtClean="0">
                <a:solidFill>
                  <a:schemeClr val="bg1"/>
                </a:solidFill>
              </a:rPr>
              <a:t>Помнік,  які Марыя Венедзіктаўна паставіла ў 2000 годзе.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G:\летопись\памятники\IMG_07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453" t="6602" r="21416"/>
          <a:stretch>
            <a:fillRect/>
          </a:stretch>
        </p:blipFill>
        <p:spPr bwMode="auto">
          <a:xfrm>
            <a:off x="2699792" y="980728"/>
            <a:ext cx="3138142" cy="47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 подзвігі не марылі, не снілі,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Жылі толькі чаканнем Перамогі,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Цяпер </a:t>
            </a: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стаім ля брацкай іх магілы,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Сюды вядуць нас памяці дарогі.</a:t>
            </a:r>
          </a:p>
          <a:p>
            <a:pPr algn="ctr"/>
            <a:endParaRPr lang="be-BY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 вуліцах, дзе назвы – іх імёны,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Дзе некалі і іх хадзілі ногі,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 час шыбуе смела і натхнёна,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Свае шукае ў будучым дарогі.</a:t>
            </a:r>
          </a:p>
          <a:p>
            <a:pPr algn="ctr"/>
            <a:endParaRPr lang="be-BY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ім нясём мы кветкі на магілу,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 удзячнасцю кладзём іх і з пашанай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тое, што красуе край наш мілы,</a:t>
            </a:r>
          </a:p>
          <a:p>
            <a:pPr algn="ctr">
              <a:buNone/>
            </a:pPr>
            <a:r>
              <a:rPr lang="be-BY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 ўсход сонца бачым кожным раннем</a:t>
            </a:r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e-BY" dirty="0" smtClean="0">
                <a:solidFill>
                  <a:schemeClr val="bg1"/>
                </a:solidFill>
              </a:rPr>
              <a:t>	Матэрыял </a:t>
            </a:r>
            <a:r>
              <a:rPr lang="be-BY" dirty="0" smtClean="0">
                <a:solidFill>
                  <a:schemeClr val="bg1"/>
                </a:solidFill>
              </a:rPr>
              <a:t>падрыхтаваны членамі </a:t>
            </a:r>
            <a:r>
              <a:rPr lang="be-BY" dirty="0" smtClean="0">
                <a:solidFill>
                  <a:schemeClr val="bg1"/>
                </a:solidFill>
              </a:rPr>
              <a:t>аб’яднання “Спадчына” Астрынскай </a:t>
            </a:r>
            <a:r>
              <a:rPr lang="be-BY" dirty="0" smtClean="0">
                <a:solidFill>
                  <a:schemeClr val="bg1"/>
                </a:solidFill>
              </a:rPr>
              <a:t>гарпасялковай  </a:t>
            </a:r>
            <a:r>
              <a:rPr lang="be-BY" dirty="0" smtClean="0">
                <a:solidFill>
                  <a:schemeClr val="bg1"/>
                </a:solidFill>
              </a:rPr>
              <a:t>бібліятэкі. </a:t>
            </a:r>
          </a:p>
          <a:p>
            <a:pPr algn="just">
              <a:buNone/>
            </a:pPr>
            <a:r>
              <a:rPr lang="be-BY" dirty="0" smtClean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be-BY" dirty="0">
                <a:solidFill>
                  <a:schemeClr val="bg1"/>
                </a:solidFill>
              </a:rPr>
              <a:t>	</a:t>
            </a:r>
            <a:r>
              <a:rPr lang="be-BY" dirty="0" smtClean="0">
                <a:solidFill>
                  <a:schemeClr val="bg1"/>
                </a:solidFill>
              </a:rPr>
              <a:t>Кіраўнік </a:t>
            </a:r>
            <a:r>
              <a:rPr lang="be-BY" dirty="0" smtClean="0">
                <a:solidFill>
                  <a:schemeClr val="bg1"/>
                </a:solidFill>
              </a:rPr>
              <a:t>клуба </a:t>
            </a:r>
            <a:r>
              <a:rPr lang="be-BY" dirty="0" smtClean="0">
                <a:solidFill>
                  <a:schemeClr val="bg1"/>
                </a:solidFill>
              </a:rPr>
              <a:t>– Сцяпанчанка </a:t>
            </a:r>
            <a:r>
              <a:rPr lang="be-BY" dirty="0" smtClean="0">
                <a:solidFill>
                  <a:schemeClr val="bg1"/>
                </a:solidFill>
              </a:rPr>
              <a:t>Г.А. </a:t>
            </a:r>
          </a:p>
          <a:p>
            <a:pPr>
              <a:buNone/>
            </a:pPr>
            <a:r>
              <a:rPr lang="be-BY" dirty="0" smtClean="0">
                <a:solidFill>
                  <a:schemeClr val="bg1"/>
                </a:solidFill>
              </a:rPr>
              <a:t>	</a:t>
            </a:r>
          </a:p>
          <a:p>
            <a:pPr algn="ctr">
              <a:buNone/>
            </a:pPr>
            <a:endParaRPr lang="be-BY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be-BY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be-BY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be-BY" dirty="0" smtClean="0">
                <a:solidFill>
                  <a:schemeClr val="bg1"/>
                </a:solidFill>
              </a:rPr>
              <a:t>г</a:t>
            </a:r>
            <a:r>
              <a:rPr lang="be-BY" dirty="0" smtClean="0">
                <a:solidFill>
                  <a:schemeClr val="bg1"/>
                </a:solidFill>
              </a:rPr>
              <a:t>.п. </a:t>
            </a:r>
            <a:r>
              <a:rPr lang="be-BY" dirty="0" smtClean="0">
                <a:solidFill>
                  <a:schemeClr val="bg1"/>
                </a:solidFill>
              </a:rPr>
              <a:t>Астрына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Мікалай Слатвінскі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be-BY" sz="3300" dirty="0" smtClean="0">
                <a:solidFill>
                  <a:schemeClr val="bg1"/>
                </a:solidFill>
              </a:rPr>
              <a:t>нарадзіўся </a:t>
            </a:r>
            <a:r>
              <a:rPr lang="be-BY" sz="3300" dirty="0">
                <a:solidFill>
                  <a:schemeClr val="bg1"/>
                </a:solidFill>
              </a:rPr>
              <a:t>ў Астрыне ў сям’і батрака. Ён наладжвае сувязь з членам КПЗБ Гардзейчыкам, які ў той час быў сакратаром Астрынскага акружнога камітэта КПЗБ. У 1938г. выбіраецца сакратаром падпольнай камсамольскай арганізацыі і разам з Жукоўскім П.В. Вашкевічам У., Сакута У., Крыўцом В. вядзе актыўную барацьбу супраць панскай Польшы. Пасля ўз’яднання БССР ў 1939г. М.Слатвінскі прымае актыўны ўдзел у пераўтварэннях на тэрыторыі Астрыны. Добра Мікалай, па ўспамінах маці валодаў польскай, беларускай, рускай і нямецкай мовамі. Ён вярнуўся дамоў з Гродна і ўключыўся ў барацьбу супраць нямецка–фашыстскіх захопнікаў. </a:t>
            </a:r>
            <a:endParaRPr lang="ru-RU" sz="33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56792"/>
            <a:ext cx="3277821" cy="4536504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</a:t>
            </a:r>
            <a:r>
              <a:rPr lang="be-BY" sz="4400" dirty="0" smtClean="0">
                <a:solidFill>
                  <a:srgbClr val="C00000"/>
                </a:solidFill>
              </a:rPr>
              <a:t>ікалай </a:t>
            </a:r>
            <a:r>
              <a:rPr lang="be-BY" sz="4400" dirty="0" smtClean="0">
                <a:solidFill>
                  <a:srgbClr val="C00000"/>
                </a:solidFill>
              </a:rPr>
              <a:t>Мікалаевіч Слатвінскі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Autofit/>
          </a:bodyPr>
          <a:lstStyle/>
          <a:p>
            <a:pPr algn="just"/>
            <a:endParaRPr lang="be-BY" sz="1400" dirty="0" smtClean="0"/>
          </a:p>
          <a:p>
            <a:pPr algn="just">
              <a:buNone/>
            </a:pPr>
            <a:r>
              <a:rPr lang="be-BY" sz="1800" dirty="0" smtClean="0">
                <a:solidFill>
                  <a:schemeClr val="bg1"/>
                </a:solidFill>
              </a:rPr>
              <a:t>	Мікалай піша і распаўсюджвае лістоўкі сярод насельніцтва, стварае падпольныя групы, арганізуе збор дружын, харчавання, адзення, перадае ўсе гэта ў партызанскі атрад. А ў чэрвені 1942г Мікалай загінуў. Здарылася </a:t>
            </a:r>
            <a:r>
              <a:rPr lang="be-BY" sz="1800" dirty="0" smtClean="0">
                <a:solidFill>
                  <a:schemeClr val="bg1"/>
                </a:solidFill>
              </a:rPr>
              <a:t>гэта так Восенню 1942г. фашысты ўзмацнілі барацьбу супраць партызан. Па рашэнню партызанскага штаба атрад быў разбіты на групы па 5-6 чалавек. Група ў якой знаходзіўся Слатвінскі, была ў лесе Бараніха, каля в. Шастакі. Мікалай, вярнуўшыся з задання, адпачываў у зямлянцы. Раптам ён убачыў нямецкія каскі. Гэта здраднік прывёў немцаў да партызанскай зямлянкі. Мікалай аддаў загад: “ К бою!” Але закончыліся патроны ў кулямёце. Не было ў жывых П.Жукоўскага, В.Крыўца. Заставалася адна граната. Граната паляцела ў немцаў, прагрымеў узрыў. У гэты час прагучала кулямётная чарга-і Мікалай упаў мертвым. Пахаваны Мікалай з сябрамі на Астрынскіх могілках, недалёка ад уваходу. Загінуў юнак у 19-гадовым узросце. Пасмертна быў узнагароджаны ордэнам Вялікай Айчыннай вайны 1 ступені. Імя Мікалая Слатвінскага носіць вуліца ў паселку, лепшыя піянерскія атрады Астрынскай і Шчучынскай  школ былі названы ў яго гонар</a:t>
            </a:r>
            <a:r>
              <a:rPr lang="be-BY" sz="1800" b="1" dirty="0" smtClean="0">
                <a:solidFill>
                  <a:schemeClr val="bg1"/>
                </a:solidFill>
              </a:rPr>
              <a:t>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just"/>
            <a:endParaRPr lang="ru-RU" sz="14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Помнік на магіле герояў-падпольшчыкаў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Новая папка (2)\P6201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02796" cy="4577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Магіла герояў-падпольшчыкаў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G:\летопись\памятники\IMG_071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6077" y="1600200"/>
            <a:ext cx="34408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be-BY" sz="2000" dirty="0" smtClean="0">
                <a:solidFill>
                  <a:schemeClr val="bg1"/>
                </a:solidFill>
              </a:rPr>
              <a:t>Так  выглядаў  першы помнік на магіле Мікалая </a:t>
            </a:r>
            <a:r>
              <a:rPr lang="be-BY" sz="2000" dirty="0" smtClean="0">
                <a:solidFill>
                  <a:schemeClr val="bg1"/>
                </a:solidFill>
              </a:rPr>
              <a:t>Слатвінскага, </a:t>
            </a:r>
            <a:r>
              <a:rPr lang="be-BY" sz="2000" dirty="0" smtClean="0">
                <a:solidFill>
                  <a:schemeClr val="bg1"/>
                </a:solidFill>
              </a:rPr>
              <a:t>Пятра Жукоўскага і іх сяброў. Спачатку яны былі пахаваны ў вёсцы Шастакі, каля якой загінулі.  Перазахаванне было праведзена ўжо пасля </a:t>
            </a:r>
            <a:r>
              <a:rPr lang="be-BY" sz="2000" dirty="0" smtClean="0">
                <a:solidFill>
                  <a:schemeClr val="bg1"/>
                </a:solidFill>
              </a:rPr>
              <a:t>вайны, </a:t>
            </a:r>
            <a:r>
              <a:rPr lang="be-BY" sz="2000" dirty="0" smtClean="0">
                <a:solidFill>
                  <a:schemeClr val="bg1"/>
                </a:solidFill>
              </a:rPr>
              <a:t>у 1950 годдзе быў пастаўлены гэты абеліск. Прастаяў ён да 2013 </a:t>
            </a:r>
            <a:r>
              <a:rPr lang="be-BY" sz="2000" dirty="0" smtClean="0">
                <a:solidFill>
                  <a:schemeClr val="bg1"/>
                </a:solidFill>
              </a:rPr>
              <a:t>года.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Вуліца Слатвінскага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D:\Новая папка (2)\P7171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12"/>
            <a:ext cx="3643356" cy="4857808"/>
          </a:xfrm>
          <a:prstGeom prst="rect">
            <a:avLst/>
          </a:prstGeom>
          <a:noFill/>
        </p:spPr>
      </p:pic>
      <p:pic>
        <p:nvPicPr>
          <p:cNvPr id="2052" name="Picture 4" descr="D:\Новая папка (2)\P7171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276" y="1428737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На </a:t>
            </a:r>
            <a:r>
              <a:rPr lang="ru-RU" sz="4400" dirty="0" err="1" smtClean="0">
                <a:solidFill>
                  <a:srgbClr val="C00000"/>
                </a:solidFill>
              </a:rPr>
              <a:t>вуліцы</a:t>
            </a:r>
            <a:r>
              <a:rPr lang="ru-RU" sz="4400" dirty="0" smtClean="0">
                <a:solidFill>
                  <a:srgbClr val="C00000"/>
                </a:solidFill>
              </a:rPr>
              <a:t>, якая </a:t>
            </a:r>
            <a:r>
              <a:rPr lang="ru-RU" sz="4400" dirty="0" err="1" smtClean="0">
                <a:solidFill>
                  <a:srgbClr val="C00000"/>
                </a:solidFill>
              </a:rPr>
              <a:t>носіць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err="1" smtClean="0">
                <a:solidFill>
                  <a:srgbClr val="C00000"/>
                </a:solidFill>
              </a:rPr>
              <a:t>імя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сына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be-BY" sz="1800" dirty="0" smtClean="0"/>
              <a:t>	</a:t>
            </a:r>
            <a:r>
              <a:rPr lang="be-BY" sz="1900" dirty="0" smtClean="0">
                <a:solidFill>
                  <a:schemeClr val="bg1"/>
                </a:solidFill>
              </a:rPr>
              <a:t>Маці кліча ў лузе сына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Кліча роднага свайго –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Асыпае жар каліна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Над магілаю яго.</a:t>
            </a:r>
          </a:p>
          <a:p>
            <a:pPr algn="just"/>
            <a:endParaRPr lang="be-BY" sz="19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І гарыць зарой магіла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Ў рыжай восеньскай траве.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Смерць героя не скасіла –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У яркім водбліску жыве.</a:t>
            </a: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                              А. Бялевіч</a:t>
            </a:r>
          </a:p>
          <a:p>
            <a:pPr algn="just"/>
            <a:endParaRPr lang="be-BY" sz="19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be-BY" sz="1900" dirty="0" smtClean="0">
                <a:solidFill>
                  <a:schemeClr val="bg1"/>
                </a:solidFill>
              </a:rPr>
              <a:t>	Маці </a:t>
            </a:r>
            <a:r>
              <a:rPr lang="be-BY" sz="1900" dirty="0" smtClean="0">
                <a:solidFill>
                  <a:schemeClr val="bg1"/>
                </a:solidFill>
              </a:rPr>
              <a:t>Мікалая Слатвінскага  Аляксандра Фамінічна Слатвінская на вуліцы, якая носіць імя яе сына (здымак 1978 года)</a:t>
            </a:r>
          </a:p>
          <a:p>
            <a:endParaRPr lang="be-BY" sz="1400" dirty="0" smtClean="0"/>
          </a:p>
          <a:p>
            <a:endParaRPr lang="be-BY" sz="1400" dirty="0" smtClean="0"/>
          </a:p>
          <a:p>
            <a:endParaRPr lang="be-BY" sz="1400" dirty="0" smtClean="0"/>
          </a:p>
          <a:p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36" y="1860645"/>
            <a:ext cx="3005328" cy="4005072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400" dirty="0" smtClean="0">
                <a:solidFill>
                  <a:srgbClr val="C00000"/>
                </a:solidFill>
              </a:rPr>
              <a:t>Пётр</a:t>
            </a:r>
            <a:r>
              <a:rPr lang="be-BY" sz="4800" dirty="0" smtClean="0">
                <a:solidFill>
                  <a:srgbClr val="C00000"/>
                </a:solidFill>
              </a:rPr>
              <a:t> </a:t>
            </a:r>
            <a:r>
              <a:rPr lang="be-BY" sz="4400" dirty="0" smtClean="0">
                <a:solidFill>
                  <a:srgbClr val="C00000"/>
                </a:solidFill>
              </a:rPr>
              <a:t>Жукоўскі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" y="1897221"/>
            <a:ext cx="3176016" cy="393192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 err="1">
                <a:solidFill>
                  <a:schemeClr val="bg1"/>
                </a:solidFill>
              </a:rPr>
              <a:t>нарадзіўся</a:t>
            </a:r>
            <a:r>
              <a:rPr lang="ru-RU" dirty="0">
                <a:solidFill>
                  <a:schemeClr val="bg1"/>
                </a:solidFill>
              </a:rPr>
              <a:t> ў </a:t>
            </a:r>
            <a:r>
              <a:rPr lang="ru-RU" dirty="0" err="1">
                <a:solidFill>
                  <a:schemeClr val="bg1"/>
                </a:solidFill>
              </a:rPr>
              <a:t>весцы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Чудава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Наўгародскай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вобласці</a:t>
            </a:r>
            <a:r>
              <a:rPr lang="ru-RU" dirty="0">
                <a:solidFill>
                  <a:schemeClr val="bg1"/>
                </a:solidFill>
              </a:rPr>
              <a:t>. Да </a:t>
            </a:r>
            <a:r>
              <a:rPr lang="ru-RU" dirty="0" err="1">
                <a:solidFill>
                  <a:schemeClr val="bg1"/>
                </a:solidFill>
              </a:rPr>
              <a:t>вайны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пражываў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Заходняй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Беларусі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Веў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рэвалюцыйную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агітацыю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прапаганду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сярод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насельніцтва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распаўсюджваў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лістоўкі</a:t>
            </a:r>
            <a:r>
              <a:rPr lang="ru-RU" dirty="0">
                <a:solidFill>
                  <a:schemeClr val="bg1"/>
                </a:solidFill>
              </a:rPr>
              <a:t>. За </a:t>
            </a:r>
            <a:r>
              <a:rPr lang="ru-RU" dirty="0" err="1">
                <a:solidFill>
                  <a:schemeClr val="bg1"/>
                </a:solidFill>
              </a:rPr>
              <a:t>што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неаднаразова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быў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арыштаваны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польскімі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ўладамі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Пасля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ўз’яднання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Беларусі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працаваў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Астрыне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старшыней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Астрынскага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сельпа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527</TotalTime>
  <Words>554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КАРТА ПАСЁЛКА</vt:lpstr>
      <vt:lpstr>Мікалай Слатвінскі</vt:lpstr>
      <vt:lpstr>Мікалай Мікалаевіч Слатвінскі</vt:lpstr>
      <vt:lpstr>Помнік на магіле герояў-падпольшчыкаў</vt:lpstr>
      <vt:lpstr>Магіла герояў-падпольшчыкаў</vt:lpstr>
      <vt:lpstr>Вуліца Слатвінскага</vt:lpstr>
      <vt:lpstr>На вуліцы, якая носіць  імя сына </vt:lpstr>
      <vt:lpstr>Пётр Жукоўскі</vt:lpstr>
      <vt:lpstr>Пётр Васільевіч Жукоўскі</vt:lpstr>
      <vt:lpstr>Вуліца Жукоўскага</vt:lpstr>
      <vt:lpstr>Антон Станкевіч</vt:lpstr>
      <vt:lpstr>Антон Васільевіч Станкевіч</vt:lpstr>
      <vt:lpstr>Помнік на брацкай магіле</vt:lpstr>
      <vt:lpstr>Марыя Рыгораўна Станкевіч (у цэнтры)  з дачкой (побач) на магіле мужа (фотаздымак  сярэдзіны 70-х гадоў)</vt:lpstr>
      <vt:lpstr>Вуліца Станкевіча</vt:lpstr>
      <vt:lpstr>Міхаіл Міхалёў</vt:lpstr>
      <vt:lpstr>Міхаіл Васільевіч Міхалёў</vt:lpstr>
      <vt:lpstr>Працяг гісторыі…</vt:lpstr>
      <vt:lpstr>Абеліск на магіле  Міхалёва М.В.</vt:lpstr>
      <vt:lpstr>Дзень сягодняшні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Іх імёны носяць вуліцы нашага пасёлка</dc:title>
  <dc:creator>Grey Wolf</dc:creator>
  <cp:lastModifiedBy>Михайлова </cp:lastModifiedBy>
  <cp:revision>61</cp:revision>
  <dcterms:created xsi:type="dcterms:W3CDTF">2014-07-24T10:49:59Z</dcterms:created>
  <dcterms:modified xsi:type="dcterms:W3CDTF">2024-03-21T12:07:29Z</dcterms:modified>
</cp:coreProperties>
</file>